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2" r:id="rId7"/>
    <p:sldId id="263" r:id="rId8"/>
    <p:sldId id="264" r:id="rId9"/>
    <p:sldId id="275" r:id="rId10"/>
    <p:sldId id="265" r:id="rId11"/>
    <p:sldId id="267" r:id="rId12"/>
    <p:sldId id="268" r:id="rId13"/>
    <p:sldId id="269" r:id="rId14"/>
    <p:sldId id="270" r:id="rId15"/>
    <p:sldId id="272" r:id="rId16"/>
    <p:sldId id="273" r:id="rId17"/>
    <p:sldId id="274" r:id="rId18"/>
    <p:sldId id="276" r:id="rId19"/>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21" d="100"/>
          <a:sy n="21" d="100"/>
        </p:scale>
        <p:origin x="464" y="100"/>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408ed367b_0_1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408ed36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3d43377f6_0_4: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3d43377f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408ed367b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408ed36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408ed367b_0_37: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408ed36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0af70014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0af700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f706932e5_0_18: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f706932e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f706932e5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f706932e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7" name="Google Shape;127;p24"/>
          <p:cNvPicPr preferRelativeResize="0"/>
          <p:nvPr/>
        </p:nvPicPr>
        <p:blipFill rotWithShape="1">
          <a:blip r:embed="rId3">
            <a:alphaModFix/>
          </a:blip>
          <a:srcRect t="12749"/>
          <a:stretch/>
        </p:blipFill>
        <p:spPr>
          <a:xfrm>
            <a:off x="0" y="99544"/>
            <a:ext cx="27432000" cy="17728744"/>
          </a:xfrm>
          <a:prstGeom prst="rect">
            <a:avLst/>
          </a:prstGeom>
          <a:noFill/>
          <a:ln>
            <a:noFill/>
          </a:ln>
        </p:spPr>
      </p:pic>
      <p:sp>
        <p:nvSpPr>
          <p:cNvPr id="6" name="Google Shape;93;p19">
            <a:extLst>
              <a:ext uri="{FF2B5EF4-FFF2-40B4-BE49-F238E27FC236}">
                <a16:creationId xmlns:a16="http://schemas.microsoft.com/office/drawing/2014/main" id="{14F2F4A3-B6A2-6C31-258A-A4F90851B14D}"/>
              </a:ext>
            </a:extLst>
          </p:cNvPr>
          <p:cNvSpPr txBox="1"/>
          <p:nvPr/>
        </p:nvSpPr>
        <p:spPr>
          <a:xfrm>
            <a:off x="0" y="162515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t0 metabolomic samples using bray curtis dissimilarity.</a:t>
            </a:r>
            <a:endParaRPr sz="5200" dirty="0">
              <a:solidFill>
                <a:schemeClr val="dk1"/>
              </a:solidFill>
            </a:endParaRPr>
          </a:p>
        </p:txBody>
      </p:sp>
      <p:sp>
        <p:nvSpPr>
          <p:cNvPr id="7" name="Google Shape;93;p19">
            <a:extLst>
              <a:ext uri="{FF2B5EF4-FFF2-40B4-BE49-F238E27FC236}">
                <a16:creationId xmlns:a16="http://schemas.microsoft.com/office/drawing/2014/main" id="{22F22347-22FA-9BA6-A7C1-89EC821B5043}"/>
              </a:ext>
            </a:extLst>
          </p:cNvPr>
          <p:cNvSpPr txBox="1"/>
          <p:nvPr/>
        </p:nvSpPr>
        <p:spPr>
          <a:xfrm>
            <a:off x="2208967" y="901948"/>
            <a:ext cx="4630366" cy="1950059"/>
          </a:xfrm>
          <a:prstGeom prst="rect">
            <a:avLst/>
          </a:prstGeom>
          <a:noFill/>
          <a:ln>
            <a:noFill/>
          </a:ln>
        </p:spPr>
        <p:txBody>
          <a:bodyPr spcFirstLastPara="1" wrap="square" lIns="650132" tIns="650132" rIns="650132" bIns="650132" anchor="t" anchorCtr="0">
            <a:spAutoFit/>
          </a:bodyPr>
          <a:lstStyle/>
          <a:p>
            <a:pPr>
              <a:lnSpc>
                <a:spcPct val="115000"/>
              </a:lnSpc>
            </a:pPr>
            <a:r>
              <a:rPr lang="en-US" sz="3600" dirty="0">
                <a:solidFill>
                  <a:schemeClr val="dk1"/>
                </a:solidFill>
              </a:rPr>
              <a:t>stress = 0.0836</a:t>
            </a:r>
            <a:endParaRPr sz="36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2" y="2"/>
            <a:ext cx="27432000" cy="10287000"/>
          </a:xfrm>
          <a:prstGeom prst="rect">
            <a:avLst/>
          </a:prstGeom>
          <a:noFill/>
          <a:ln>
            <a:noFill/>
          </a:ln>
        </p:spPr>
      </p:pic>
      <p:sp>
        <p:nvSpPr>
          <p:cNvPr id="7" name="Google Shape;93;p19">
            <a:extLst>
              <a:ext uri="{FF2B5EF4-FFF2-40B4-BE49-F238E27FC236}">
                <a16:creationId xmlns:a16="http://schemas.microsoft.com/office/drawing/2014/main" id="{0C2E2040-E42F-18C9-883F-7739B346BEBA}"/>
              </a:ext>
            </a:extLst>
          </p:cNvPr>
          <p:cNvSpPr txBox="1"/>
          <p:nvPr/>
        </p:nvSpPr>
        <p:spPr>
          <a:xfrm>
            <a:off x="-270934" y="951208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t0 exudate metabolomic alpha diversity (Shannon’s H, Richness, and Pilou’s evenness).</a:t>
            </a:r>
            <a:endParaRPr sz="52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Google Shape;93;p19">
            <a:extLst>
              <a:ext uri="{FF2B5EF4-FFF2-40B4-BE49-F238E27FC236}">
                <a16:creationId xmlns:a16="http://schemas.microsoft.com/office/drawing/2014/main" id="{C5B08C1A-8461-19B5-8BCB-730F7D64667C}"/>
              </a:ext>
            </a:extLst>
          </p:cNvPr>
          <p:cNvSpPr txBox="1"/>
          <p:nvPr/>
        </p:nvSpPr>
        <p:spPr>
          <a:xfrm>
            <a:off x="0" y="19325824"/>
            <a:ext cx="27432000" cy="4073718"/>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bacterial growth efficieny (BGE) of microbial communities in the 36 hour dark incubation. BGE for the “Bleaced + Heated” treatment was unable to be calculated due to DOC contamination.</a:t>
            </a:r>
            <a:endParaRPr sz="52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65C5AD32-2021-6658-2264-28DA34487869}"/>
              </a:ext>
            </a:extLst>
          </p:cNvPr>
          <p:cNvPicPr>
            <a:picLocks noChangeAspect="1"/>
          </p:cNvPicPr>
          <p:nvPr/>
        </p:nvPicPr>
        <p:blipFill>
          <a:blip r:embed="rId3"/>
          <a:stretch>
            <a:fillRect/>
          </a:stretch>
        </p:blipFill>
        <p:spPr>
          <a:xfrm>
            <a:off x="-1" y="0"/>
            <a:ext cx="27431998" cy="199505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79A1477-A7B2-CB20-46BC-A10493418ACA}"/>
              </a:ext>
            </a:extLst>
          </p:cNvPr>
          <p:cNvPicPr>
            <a:picLocks noChangeAspect="1"/>
          </p:cNvPicPr>
          <p:nvPr/>
        </p:nvPicPr>
        <p:blipFill rotWithShape="1">
          <a:blip r:embed="rId3"/>
          <a:srcRect t="7750"/>
          <a:stretch/>
        </p:blipFill>
        <p:spPr>
          <a:xfrm>
            <a:off x="0" y="0"/>
            <a:ext cx="27432000" cy="18745200"/>
          </a:xfrm>
          <a:prstGeom prst="rect">
            <a:avLst/>
          </a:prstGeom>
        </p:spPr>
      </p:pic>
      <p:sp>
        <p:nvSpPr>
          <p:cNvPr id="5" name="Google Shape;93;p19">
            <a:extLst>
              <a:ext uri="{FF2B5EF4-FFF2-40B4-BE49-F238E27FC236}">
                <a16:creationId xmlns:a16="http://schemas.microsoft.com/office/drawing/2014/main" id="{A4865DB7-C67C-B3CE-2D71-4748E6EB78B2}"/>
              </a:ext>
            </a:extLst>
          </p:cNvPr>
          <p:cNvSpPr txBox="1"/>
          <p:nvPr/>
        </p:nvSpPr>
        <p:spPr>
          <a:xfrm>
            <a:off x="0" y="1775463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S7</a:t>
            </a:r>
            <a:r>
              <a:rPr lang="en" sz="5200" dirty="0">
                <a:solidFill>
                  <a:schemeClr val="dk1"/>
                </a:solidFill>
              </a:rPr>
              <a:t>: Non-metric multidimensional scaling plot of bacterial communities the end of the bottle incubation using unifrac dissimilarity.</a:t>
            </a:r>
            <a:endParaRPr sz="5200" dirty="0">
              <a:solidFill>
                <a:schemeClr val="dk1"/>
              </a:solidFill>
            </a:endParaRPr>
          </a:p>
        </p:txBody>
      </p:sp>
      <p:sp>
        <p:nvSpPr>
          <p:cNvPr id="6" name="Google Shape;93;p19">
            <a:extLst>
              <a:ext uri="{FF2B5EF4-FFF2-40B4-BE49-F238E27FC236}">
                <a16:creationId xmlns:a16="http://schemas.microsoft.com/office/drawing/2014/main" id="{175BB347-FE74-F30E-1586-7AC2994E2C44}"/>
              </a:ext>
            </a:extLst>
          </p:cNvPr>
          <p:cNvSpPr txBox="1"/>
          <p:nvPr/>
        </p:nvSpPr>
        <p:spPr>
          <a:xfrm>
            <a:off x="2208967" y="901948"/>
            <a:ext cx="4630366" cy="1950059"/>
          </a:xfrm>
          <a:prstGeom prst="rect">
            <a:avLst/>
          </a:prstGeom>
          <a:noFill/>
          <a:ln>
            <a:noFill/>
          </a:ln>
        </p:spPr>
        <p:txBody>
          <a:bodyPr spcFirstLastPara="1" wrap="square" lIns="650132" tIns="650132" rIns="650132" bIns="650132" anchor="t" anchorCtr="0">
            <a:spAutoFit/>
          </a:bodyPr>
          <a:lstStyle/>
          <a:p>
            <a:pPr>
              <a:lnSpc>
                <a:spcPct val="115000"/>
              </a:lnSpc>
            </a:pPr>
            <a:r>
              <a:rPr lang="en-US" sz="3600" dirty="0">
                <a:solidFill>
                  <a:schemeClr val="dk1"/>
                </a:solidFill>
              </a:rPr>
              <a:t>stress = 0.0816</a:t>
            </a:r>
            <a:endParaRPr sz="3600"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27432000" cy="15671568"/>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S8</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S10</a:t>
            </a:r>
            <a:endParaRPr/>
          </a:p>
        </p:txBody>
      </p:sp>
      <p:pic>
        <p:nvPicPr>
          <p:cNvPr id="173" name="Google Shape;173;p31"/>
          <p:cNvPicPr preferRelativeResize="0"/>
          <p:nvPr/>
        </p:nvPicPr>
        <p:blipFill>
          <a:blip r:embed="rId3">
            <a:alphaModFix/>
          </a:blip>
          <a:stretch>
            <a:fillRect/>
          </a:stretch>
        </p:blipFill>
        <p:spPr>
          <a:xfrm>
            <a:off x="2" y="1"/>
            <a:ext cx="27432000" cy="16769954"/>
          </a:xfrm>
          <a:prstGeom prst="rect">
            <a:avLst/>
          </a:prstGeom>
          <a:noFill/>
          <a:ln>
            <a:noFill/>
          </a:ln>
        </p:spPr>
      </p:pic>
      <p:sp>
        <p:nvSpPr>
          <p:cNvPr id="4" name="Google Shape;93;p19">
            <a:extLst>
              <a:ext uri="{FF2B5EF4-FFF2-40B4-BE49-F238E27FC236}">
                <a16:creationId xmlns:a16="http://schemas.microsoft.com/office/drawing/2014/main" id="{C75BBCF1-2ABC-B9E2-0ADF-95B6895AF229}"/>
              </a:ext>
            </a:extLst>
          </p:cNvPr>
          <p:cNvSpPr txBox="1"/>
          <p:nvPr/>
        </p:nvSpPr>
        <p:spPr>
          <a:xfrm>
            <a:off x="0" y="1592667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S9</a:t>
            </a:r>
            <a:r>
              <a:rPr lang="en" sz="5200" dirty="0">
                <a:solidFill>
                  <a:schemeClr val="dk1"/>
                </a:solidFill>
              </a:rPr>
              <a:t>: Procrustes visualization of multivariate metabolomic and microbial samples. Arrows point from microbial samples to corresponding metabolomic samples.</a:t>
            </a:r>
            <a:endParaRPr sz="520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A50A7B6-D838-EE9F-6E58-9E4ABB9D3201}"/>
              </a:ext>
            </a:extLst>
          </p:cNvPr>
          <p:cNvPicPr>
            <a:picLocks noChangeAspect="1"/>
          </p:cNvPicPr>
          <p:nvPr/>
        </p:nvPicPr>
        <p:blipFill>
          <a:blip r:embed="rId2"/>
          <a:stretch>
            <a:fillRect/>
          </a:stretch>
        </p:blipFill>
        <p:spPr>
          <a:xfrm>
            <a:off x="0" y="-1"/>
            <a:ext cx="27432000" cy="19950546"/>
          </a:xfrm>
          <a:prstGeom prst="rect">
            <a:avLst/>
          </a:prstGeom>
        </p:spPr>
      </p:pic>
      <p:sp>
        <p:nvSpPr>
          <p:cNvPr id="6" name="Google Shape;93;p19">
            <a:extLst>
              <a:ext uri="{FF2B5EF4-FFF2-40B4-BE49-F238E27FC236}">
                <a16:creationId xmlns:a16="http://schemas.microsoft.com/office/drawing/2014/main" id="{40908C8D-3DC2-98E9-F59D-B59C74A1F595}"/>
              </a:ext>
            </a:extLst>
          </p:cNvPr>
          <p:cNvSpPr txBox="1"/>
          <p:nvPr/>
        </p:nvSpPr>
        <p:spPr>
          <a:xfrm>
            <a:off x="0" y="193749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S10</a:t>
            </a:r>
            <a:r>
              <a:rPr lang="en" sz="5200" dirty="0">
                <a:solidFill>
                  <a:schemeClr val="dk1"/>
                </a:solidFill>
              </a:rPr>
              <a:t>: Box and whisker plots of the DOC drawdown (%) for ech treatment. “Bleached + Heated” is excluded due to loss of samples from DOC contamination.</a:t>
            </a:r>
            <a:endParaRPr sz="5200" dirty="0">
              <a:solidFill>
                <a:schemeClr val="dk1"/>
              </a:solidFill>
            </a:endParaRPr>
          </a:p>
        </p:txBody>
      </p:sp>
    </p:spTree>
    <p:extLst>
      <p:ext uri="{BB962C8B-B14F-4D97-AF65-F5344CB8AC3E}">
        <p14:creationId xmlns:p14="http://schemas.microsoft.com/office/powerpoint/2010/main" val="85210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8490413"/>
            <a:ext cx="21400852" cy="8376434"/>
          </a:xfrm>
          <a:prstGeom prst="rect">
            <a:avLst/>
          </a:prstGeom>
          <a:noFill/>
          <a:ln>
            <a:noFill/>
          </a:ln>
        </p:spPr>
        <p:txBody>
          <a:bodyPr spcFirstLastPara="1" wrap="square" lIns="650132" tIns="650132" rIns="650132" bIns="650132" anchor="t" anchorCtr="0">
            <a:spAutoFit/>
          </a:bodyPr>
          <a:lstStyle/>
          <a:p>
            <a:r>
              <a:rPr lang="en" sz="2550" b="1" u="sng" dirty="0"/>
              <a:t>Figure 1</a:t>
            </a:r>
            <a:r>
              <a:rPr lang="en" sz="2550" dirty="0"/>
              <a:t>: Field collections and experimental design. Non-bleached and bleached corals were collected from a reef in </a:t>
            </a:r>
            <a:r>
              <a:rPr lang="en" sz="2550" dirty="0">
                <a:solidFill>
                  <a:schemeClr val="dk1"/>
                </a:solidFill>
              </a:rPr>
              <a:t>Mo’orea, French Polynesia immediately following a bleaching event. </a:t>
            </a:r>
            <a:r>
              <a:rPr lang="en" sz="2550" b="1" dirty="0"/>
              <a:t>A)</a:t>
            </a:r>
            <a:r>
              <a:rPr lang="en" sz="2550" dirty="0"/>
              <a:t> Picture of the LTER1 fore reef in Mo’orea, French Polynesia representative of the status of the reef where both bleached and non-bleached corals were present. </a:t>
            </a:r>
            <a:r>
              <a:rPr lang="en" sz="2550" b="1" dirty="0"/>
              <a:t>A.I-A.V)</a:t>
            </a:r>
            <a:r>
              <a:rPr lang="en" sz="2550" dirty="0"/>
              <a:t> depict the experimental design and sampling from corl nubbin collection </a:t>
            </a:r>
            <a:r>
              <a:rPr lang="en" sz="2550" b="1" dirty="0"/>
              <a:t>(A.I)</a:t>
            </a:r>
            <a:r>
              <a:rPr lang="en" sz="2550" dirty="0"/>
              <a:t>, 7 day pretreatment in flow through aquaria </a:t>
            </a:r>
            <a:r>
              <a:rPr lang="en" sz="2550" b="1" dirty="0"/>
              <a:t>(A.II)</a:t>
            </a:r>
            <a:r>
              <a:rPr lang="en" sz="2550" dirty="0"/>
              <a:t>, DOM exudation </a:t>
            </a:r>
            <a:r>
              <a:rPr lang="en" sz="2550" b="1" dirty="0"/>
              <a:t>(A.III)</a:t>
            </a:r>
            <a:r>
              <a:rPr lang="en" sz="2550" dirty="0"/>
              <a:t>, 36 hour dark bottle incubation </a:t>
            </a:r>
            <a:r>
              <a:rPr lang="en" sz="2550" b="1" dirty="0"/>
              <a:t>(A.IV)</a:t>
            </a:r>
            <a:r>
              <a:rPr lang="en" sz="2550" dirty="0"/>
              <a:t>, and sampling </a:t>
            </a:r>
            <a:r>
              <a:rPr lang="en" sz="2550" b="1" dirty="0"/>
              <a:t>(A.V)</a:t>
            </a:r>
            <a:r>
              <a:rPr lang="en" sz="2550" dirty="0"/>
              <a:t>. </a:t>
            </a:r>
            <a:r>
              <a:rPr lang="en" sz="2550" b="1" dirty="0"/>
              <a:t>B)</a:t>
            </a:r>
            <a:r>
              <a:rPr lang="en" sz="2550" dirty="0"/>
              <a:t> M</a:t>
            </a:r>
            <a:r>
              <a:rPr lang="en" sz="2550" dirty="0">
                <a:solidFill>
                  <a:schemeClr val="dk1"/>
                </a:solidFill>
              </a:rPr>
              <a:t>ean seawater temperatures over the period from January 1st 2018 until December 31st 2019 from 3 fore reef LTER sites. </a:t>
            </a:r>
            <a:r>
              <a:rPr lang="en-US" sz="2550" dirty="0"/>
              <a:t>The </a:t>
            </a:r>
            <a:r>
              <a:rPr lang="en-US" sz="2550" dirty="0" err="1"/>
              <a:t>Mo'orea</a:t>
            </a:r>
            <a:r>
              <a:rPr lang="en-US" sz="255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550" dirty="0"/>
              <a:t> </a:t>
            </a:r>
            <a:r>
              <a:rPr lang="en" sz="255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550" b="1" dirty="0">
                <a:solidFill>
                  <a:schemeClr val="dk1"/>
                </a:solidFill>
              </a:rPr>
              <a:t>(C)</a:t>
            </a:r>
            <a:r>
              <a:rPr lang="en" sz="25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550" b="1" dirty="0">
                <a:solidFill>
                  <a:schemeClr val="dk1"/>
                </a:solidFill>
              </a:rPr>
              <a:t>(D)</a:t>
            </a:r>
            <a:r>
              <a:rPr lang="en" sz="2550" dirty="0">
                <a:solidFill>
                  <a:schemeClr val="dk1"/>
                </a:solidFill>
              </a:rPr>
              <a:t>. Microbial communities responded to DOM amendments by growing to significantly higher concentrations after incubating for 24 hours (one-way ANOVA, F=54.09, p=2.3e-08).</a:t>
            </a:r>
            <a:endParaRPr sz="2550" dirty="0"/>
          </a:p>
        </p:txBody>
      </p:sp>
      <p:pic>
        <p:nvPicPr>
          <p:cNvPr id="3" name="Picture 2" descr="Diagram&#10;&#10;Description automatically generated">
            <a:extLst>
              <a:ext uri="{FF2B5EF4-FFF2-40B4-BE49-F238E27FC236}">
                <a16:creationId xmlns:a16="http://schemas.microsoft.com/office/drawing/2014/main" id="{ED2BBB05-7726-09FA-29F4-D1E59E1BB5B3}"/>
              </a:ext>
            </a:extLst>
          </p:cNvPr>
          <p:cNvPicPr>
            <a:picLocks noChangeAspect="1"/>
          </p:cNvPicPr>
          <p:nvPr/>
        </p:nvPicPr>
        <p:blipFill>
          <a:blip r:embed="rId3"/>
          <a:stretch>
            <a:fillRect/>
          </a:stretch>
        </p:blipFill>
        <p:spPr>
          <a:xfrm>
            <a:off x="2" y="1"/>
            <a:ext cx="20624800" cy="29157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EFDC50DA-08FD-8293-4CFF-A47627A173C6}"/>
              </a:ext>
            </a:extLst>
          </p:cNvPr>
          <p:cNvPicPr>
            <a:picLocks noChangeAspect="1"/>
          </p:cNvPicPr>
          <p:nvPr/>
        </p:nvPicPr>
        <p:blipFill rotWithShape="1">
          <a:blip r:embed="rId3"/>
          <a:srcRect r="21534"/>
          <a:stretch/>
        </p:blipFill>
        <p:spPr>
          <a:xfrm>
            <a:off x="46292" y="1317329"/>
            <a:ext cx="14249251" cy="11097645"/>
          </a:xfrm>
          <a:prstGeom prst="rect">
            <a:avLst/>
          </a:prstGeom>
        </p:spPr>
      </p:pic>
      <p:sp>
        <p:nvSpPr>
          <p:cNvPr id="67" name="Google Shape;67;p15"/>
          <p:cNvSpPr txBox="1"/>
          <p:nvPr/>
        </p:nvSpPr>
        <p:spPr>
          <a:xfrm>
            <a:off x="14099024" y="51485"/>
            <a:ext cx="13286684" cy="12993082"/>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Ward’s hierarchical clustering of multivariate metabolomic samples for T0 using the bray-curtis dissimilarity metric </a:t>
            </a:r>
            <a:r>
              <a:rPr lang="en" sz="6000" b="1" dirty="0">
                <a:solidFill>
                  <a:schemeClr val="dk1"/>
                </a:solidFill>
              </a:rPr>
              <a:t>(B)</a:t>
            </a:r>
            <a:r>
              <a:rPr lang="en" sz="6000" dirty="0">
                <a:solidFill>
                  <a:schemeClr val="dk1"/>
                </a:solidFill>
              </a:rPr>
              <a:t>. </a:t>
            </a:r>
            <a:r>
              <a:rPr lang="en-US" sz="6000" dirty="0">
                <a:solidFill>
                  <a:schemeClr val="dk1"/>
                </a:solidFill>
              </a:rPr>
              <a:t>Clustering heatmaps depict pairwise R</a:t>
            </a:r>
            <a:r>
              <a:rPr lang="en-US" sz="6000" baseline="30000" dirty="0">
                <a:solidFill>
                  <a:schemeClr val="dk1"/>
                </a:solidFill>
              </a:rPr>
              <a:t>2</a:t>
            </a:r>
            <a:r>
              <a:rPr lang="en-US" sz="6000" dirty="0">
                <a:solidFill>
                  <a:schemeClr val="dk1"/>
                </a:solidFill>
              </a:rPr>
              <a:t> values between multivariate metabolomes from pairwise PERMANOVA </a:t>
            </a:r>
            <a:r>
              <a:rPr lang="en-US" sz="6000" b="1" dirty="0">
                <a:solidFill>
                  <a:schemeClr val="dk1"/>
                </a:solidFill>
              </a:rPr>
              <a:t>(C)</a:t>
            </a:r>
            <a:r>
              <a:rPr lang="en-US" sz="6000" dirty="0">
                <a:solidFill>
                  <a:schemeClr val="dk1"/>
                </a:solidFill>
              </a:rPr>
              <a:t>.</a:t>
            </a:r>
            <a:endParaRPr sz="6000" dirty="0">
              <a:solidFill>
                <a:schemeClr val="dk1"/>
              </a:solidFill>
            </a:endParaRPr>
          </a:p>
        </p:txBody>
      </p:sp>
      <p:pic>
        <p:nvPicPr>
          <p:cNvPr id="66" name="Google Shape;66;p15"/>
          <p:cNvPicPr preferRelativeResize="0"/>
          <p:nvPr/>
        </p:nvPicPr>
        <p:blipFill rotWithShape="1">
          <a:blip r:embed="rId4">
            <a:alphaModFix/>
          </a:blip>
          <a:srcRect t="18351"/>
          <a:stretch/>
        </p:blipFill>
        <p:spPr>
          <a:xfrm>
            <a:off x="7" y="12999761"/>
            <a:ext cx="14099026" cy="11511842"/>
          </a:xfrm>
          <a:prstGeom prst="rect">
            <a:avLst/>
          </a:prstGeom>
          <a:noFill/>
          <a:ln>
            <a:noFill/>
          </a:ln>
        </p:spPr>
      </p:pic>
      <p:pic>
        <p:nvPicPr>
          <p:cNvPr id="5" name="Google Shape;120;p23">
            <a:extLst>
              <a:ext uri="{FF2B5EF4-FFF2-40B4-BE49-F238E27FC236}">
                <a16:creationId xmlns:a16="http://schemas.microsoft.com/office/drawing/2014/main" id="{DF2C54A9-D334-62DA-ABD0-B06A5AEB20B5}"/>
              </a:ext>
            </a:extLst>
          </p:cNvPr>
          <p:cNvPicPr preferRelativeResize="0"/>
          <p:nvPr/>
        </p:nvPicPr>
        <p:blipFill>
          <a:blip r:embed="rId5">
            <a:alphaModFix/>
          </a:blip>
          <a:stretch>
            <a:fillRect/>
          </a:stretch>
        </p:blipFill>
        <p:spPr>
          <a:xfrm>
            <a:off x="13716007" y="12999752"/>
            <a:ext cx="13094714" cy="12468096"/>
          </a:xfrm>
          <a:prstGeom prst="rect">
            <a:avLst/>
          </a:prstGeom>
          <a:noFill/>
          <a:ln>
            <a:noFill/>
          </a:ln>
        </p:spPr>
      </p:pic>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6">
            <a:alphaModFix/>
          </a:blip>
          <a:srcRect l="77673" t="29309" b="36834"/>
          <a:stretch/>
        </p:blipFill>
        <p:spPr>
          <a:xfrm>
            <a:off x="9975668" y="1066800"/>
            <a:ext cx="3957082" cy="4040161"/>
          </a:xfrm>
          <a:prstGeom prst="rect">
            <a:avLst/>
          </a:prstGeom>
          <a:noFill/>
          <a:ln>
            <a:noFill/>
          </a:ln>
        </p:spPr>
      </p:pic>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9" name="TextBox 8">
            <a:extLst>
              <a:ext uri="{FF2B5EF4-FFF2-40B4-BE49-F238E27FC236}">
                <a16:creationId xmlns:a16="http://schemas.microsoft.com/office/drawing/2014/main" id="{21A28FCD-C4C5-BBB3-DE34-06C12B0434CD}"/>
              </a:ext>
            </a:extLst>
          </p:cNvPr>
          <p:cNvSpPr txBox="1"/>
          <p:nvPr/>
        </p:nvSpPr>
        <p:spPr>
          <a:xfrm>
            <a:off x="202740" y="12174872"/>
            <a:ext cx="1219200" cy="1077218"/>
          </a:xfrm>
          <a:prstGeom prst="rect">
            <a:avLst/>
          </a:prstGeom>
          <a:noFill/>
        </p:spPr>
        <p:txBody>
          <a:bodyPr wrap="square" rtlCol="0">
            <a:spAutoFit/>
          </a:bodyPr>
          <a:lstStyle/>
          <a:p>
            <a:r>
              <a:rPr lang="en-US" sz="6400" dirty="0"/>
              <a:t>B</a:t>
            </a:r>
          </a:p>
        </p:txBody>
      </p:sp>
      <p:sp>
        <p:nvSpPr>
          <p:cNvPr id="10" name="TextBox 9">
            <a:extLst>
              <a:ext uri="{FF2B5EF4-FFF2-40B4-BE49-F238E27FC236}">
                <a16:creationId xmlns:a16="http://schemas.microsoft.com/office/drawing/2014/main" id="{933C415F-08A3-F82D-7283-083735379254}"/>
              </a:ext>
            </a:extLst>
          </p:cNvPr>
          <p:cNvSpPr txBox="1"/>
          <p:nvPr/>
        </p:nvSpPr>
        <p:spPr>
          <a:xfrm>
            <a:off x="14135490" y="12414974"/>
            <a:ext cx="1219200" cy="1077218"/>
          </a:xfrm>
          <a:prstGeom prst="rect">
            <a:avLst/>
          </a:prstGeom>
          <a:noFill/>
        </p:spPr>
        <p:txBody>
          <a:bodyPr wrap="square" rtlCol="0">
            <a:spAutoFit/>
          </a:bodyPr>
          <a:lstStyle/>
          <a:p>
            <a:r>
              <a:rPr lang="en-US" sz="6400" dirty="0"/>
              <a: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1" y="33144953"/>
            <a:ext cx="27431998" cy="3436620"/>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3</a:t>
            </a:r>
            <a:r>
              <a:rPr lang="en" sz="4000" dirty="0">
                <a:solidFill>
                  <a:schemeClr val="dk1"/>
                </a:solidFill>
              </a:rPr>
              <a:t>: Bacterial growth curves for the 6 treatments in the 36 hour dark bottle incubation </a:t>
            </a:r>
            <a:r>
              <a:rPr lang="en" sz="4000" b="1" dirty="0">
                <a:solidFill>
                  <a:schemeClr val="dk1"/>
                </a:solidFill>
              </a:rPr>
              <a:t>(A)</a:t>
            </a:r>
            <a:r>
              <a:rPr lang="en" sz="4000" dirty="0">
                <a:solidFill>
                  <a:schemeClr val="dk1"/>
                </a:solidFill>
              </a:rPr>
              <a:t>. Error bars indicate standard error of the mean. Box and whisker plots of bacterial specific growth rate, in log10 cells per hour, for the 6 treatments </a:t>
            </a:r>
            <a:r>
              <a:rPr lang="en" sz="4000" b="1" dirty="0">
                <a:solidFill>
                  <a:schemeClr val="dk1"/>
                </a:solidFill>
              </a:rPr>
              <a:t>(B)</a:t>
            </a:r>
            <a:r>
              <a:rPr lang="en" sz="4000" dirty="0">
                <a:solidFill>
                  <a:schemeClr val="dk1"/>
                </a:solidFill>
              </a:rPr>
              <a:t>.</a:t>
            </a:r>
            <a:endParaRPr sz="4000" dirty="0">
              <a:solidFill>
                <a:schemeClr val="dk1"/>
              </a:solidFill>
            </a:endParaRPr>
          </a:p>
        </p:txBody>
      </p:sp>
      <p:grpSp>
        <p:nvGrpSpPr>
          <p:cNvPr id="4" name="Group 3">
            <a:extLst>
              <a:ext uri="{FF2B5EF4-FFF2-40B4-BE49-F238E27FC236}">
                <a16:creationId xmlns:a16="http://schemas.microsoft.com/office/drawing/2014/main" id="{10B9CE92-6B81-CDA6-936F-3CD3F67609F3}"/>
              </a:ext>
            </a:extLst>
          </p:cNvPr>
          <p:cNvGrpSpPr/>
          <p:nvPr/>
        </p:nvGrpSpPr>
        <p:grpSpPr>
          <a:xfrm>
            <a:off x="-1" y="0"/>
            <a:ext cx="27432002" cy="33897053"/>
            <a:chOff x="-1" y="0"/>
            <a:chExt cx="27432002" cy="33897053"/>
          </a:xfrm>
        </p:grpSpPr>
        <p:pic>
          <p:nvPicPr>
            <p:cNvPr id="3" name="Picture 2" descr="Chart, radar chart&#10;&#10;Description automatically generated">
              <a:extLst>
                <a:ext uri="{FF2B5EF4-FFF2-40B4-BE49-F238E27FC236}">
                  <a16:creationId xmlns:a16="http://schemas.microsoft.com/office/drawing/2014/main" id="{1FDF28CD-510E-3511-A1AF-602C578F97AD}"/>
                </a:ext>
              </a:extLst>
            </p:cNvPr>
            <p:cNvPicPr>
              <a:picLocks noChangeAspect="1"/>
            </p:cNvPicPr>
            <p:nvPr/>
          </p:nvPicPr>
          <p:blipFill>
            <a:blip r:embed="rId3"/>
            <a:stretch>
              <a:fillRect/>
            </a:stretch>
          </p:blipFill>
          <p:spPr>
            <a:xfrm>
              <a:off x="-1" y="339886"/>
              <a:ext cx="27432002" cy="19594287"/>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7E8A73A7-F99A-5DAB-7C5B-A5A279CE886B}"/>
                </a:ext>
              </a:extLst>
            </p:cNvPr>
            <p:cNvPicPr>
              <a:picLocks noChangeAspect="1"/>
            </p:cNvPicPr>
            <p:nvPr/>
          </p:nvPicPr>
          <p:blipFill>
            <a:blip r:embed="rId4"/>
            <a:stretch>
              <a:fillRect/>
            </a:stretch>
          </p:blipFill>
          <p:spPr>
            <a:xfrm>
              <a:off x="135612" y="19698367"/>
              <a:ext cx="23664476" cy="14198686"/>
            </a:xfrm>
            <a:prstGeom prst="rect">
              <a:avLst/>
            </a:prstGeom>
          </p:spPr>
        </p:pic>
        <p:sp>
          <p:nvSpPr>
            <p:cNvPr id="7" name="TextBox 6">
              <a:extLst>
                <a:ext uri="{FF2B5EF4-FFF2-40B4-BE49-F238E27FC236}">
                  <a16:creationId xmlns:a16="http://schemas.microsoft.com/office/drawing/2014/main" id="{47CD5B87-B69B-88BF-3240-2E26CBC8868E}"/>
                </a:ext>
              </a:extLst>
            </p:cNvPr>
            <p:cNvSpPr txBox="1"/>
            <p:nvPr/>
          </p:nvSpPr>
          <p:spPr>
            <a:xfrm>
              <a:off x="135612" y="0"/>
              <a:ext cx="1219200" cy="1077218"/>
            </a:xfrm>
            <a:prstGeom prst="rect">
              <a:avLst/>
            </a:prstGeom>
            <a:noFill/>
          </p:spPr>
          <p:txBody>
            <a:bodyPr wrap="square" rtlCol="0">
              <a:spAutoFit/>
            </a:bodyPr>
            <a:lstStyle/>
            <a:p>
              <a:r>
                <a:rPr lang="en-US" sz="6400" dirty="0"/>
                <a:t>A</a:t>
              </a:r>
            </a:p>
          </p:txBody>
        </p:sp>
        <p:sp>
          <p:nvSpPr>
            <p:cNvPr id="6" name="TextBox 5">
              <a:extLst>
                <a:ext uri="{FF2B5EF4-FFF2-40B4-BE49-F238E27FC236}">
                  <a16:creationId xmlns:a16="http://schemas.microsoft.com/office/drawing/2014/main" id="{7908CFA3-55E7-318F-D766-E84DBB3BAEE1}"/>
                </a:ext>
              </a:extLst>
            </p:cNvPr>
            <p:cNvSpPr txBox="1"/>
            <p:nvPr/>
          </p:nvSpPr>
          <p:spPr>
            <a:xfrm>
              <a:off x="327398" y="18426650"/>
              <a:ext cx="1219200" cy="1077218"/>
            </a:xfrm>
            <a:prstGeom prst="rect">
              <a:avLst/>
            </a:prstGeom>
            <a:noFill/>
          </p:spPr>
          <p:txBody>
            <a:bodyPr wrap="square" rtlCol="0">
              <a:spAutoFit/>
            </a:bodyPr>
            <a:lstStyle/>
            <a:p>
              <a:r>
                <a:rPr lang="en-US" sz="6400" dirty="0"/>
                <a:t>B</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AFD70497-294E-3CB7-9767-3FAC63B878CA}"/>
              </a:ext>
            </a:extLst>
          </p:cNvPr>
          <p:cNvPicPr>
            <a:picLocks noChangeAspect="1"/>
          </p:cNvPicPr>
          <p:nvPr/>
        </p:nvPicPr>
        <p:blipFill>
          <a:blip r:embed="rId3"/>
          <a:stretch>
            <a:fillRect/>
          </a:stretch>
        </p:blipFill>
        <p:spPr>
          <a:xfrm>
            <a:off x="14318745" y="1284895"/>
            <a:ext cx="10337870" cy="10337870"/>
          </a:xfrm>
          <a:prstGeom prst="rect">
            <a:avLst/>
          </a:prstGeom>
        </p:spPr>
      </p:pic>
      <p:sp>
        <p:nvSpPr>
          <p:cNvPr id="80" name="Google Shape;80;p17"/>
          <p:cNvSpPr txBox="1"/>
          <p:nvPr/>
        </p:nvSpPr>
        <p:spPr>
          <a:xfrm>
            <a:off x="-2" y="11434703"/>
            <a:ext cx="27432001" cy="4852392"/>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4</a:t>
            </a:r>
            <a:r>
              <a:rPr lang="en" sz="4000" dirty="0">
                <a:solidFill>
                  <a:schemeClr val="dk1"/>
                </a:solidFill>
              </a:rPr>
              <a:t>: Non-metric multidimensional scaling of multivariate microbial community samples using Unifrac distances derived from 16S amplicon data </a:t>
            </a:r>
            <a:r>
              <a:rPr lang="en" sz="4000" b="1" dirty="0">
                <a:solidFill>
                  <a:schemeClr val="dk1"/>
                </a:solidFill>
              </a:rPr>
              <a:t>(A)</a:t>
            </a:r>
            <a:r>
              <a:rPr lang="en" sz="4000" dirty="0">
                <a:solidFill>
                  <a:schemeClr val="dk1"/>
                </a:solidFill>
              </a:rPr>
              <a:t>. </a:t>
            </a:r>
            <a:r>
              <a:rPr lang="en-US" sz="4000" dirty="0">
                <a:solidFill>
                  <a:schemeClr val="dk1"/>
                </a:solidFill>
              </a:rPr>
              <a:t>Stacked bar charts depicting relative abundances of the most abundant bacterial families in all samples </a:t>
            </a:r>
            <a:r>
              <a:rPr lang="en-US" sz="4000" b="1" dirty="0">
                <a:solidFill>
                  <a:schemeClr val="dk1"/>
                </a:solidFill>
              </a:rPr>
              <a:t>(B)</a:t>
            </a:r>
            <a:r>
              <a:rPr lang="en-US" sz="4000" dirty="0">
                <a:solidFill>
                  <a:schemeClr val="dk1"/>
                </a:solidFill>
              </a:rPr>
              <a:t>. Bar charts are colored according to family. Abundant families were defined as families having a relative abundance ≥ .03 in at least one sample. Samples are ordered on the x axis according to </a:t>
            </a:r>
            <a:r>
              <a:rPr lang="en" sz="4000" dirty="0">
                <a:solidFill>
                  <a:schemeClr val="dk1"/>
                </a:solidFill>
              </a:rPr>
              <a:t>Ward’s hierarchical clustering of Unifrac distances.</a:t>
            </a:r>
            <a:endParaRPr sz="4000" dirty="0">
              <a:solidFill>
                <a:schemeClr val="dk1"/>
              </a:solidFill>
            </a:endParaRPr>
          </a:p>
        </p:txBody>
      </p:sp>
      <p:sp>
        <p:nvSpPr>
          <p:cNvPr id="7" name="Google Shape;87;p18">
            <a:extLst>
              <a:ext uri="{FF2B5EF4-FFF2-40B4-BE49-F238E27FC236}">
                <a16:creationId xmlns:a16="http://schemas.microsoft.com/office/drawing/2014/main" id="{3B02BE59-4931-5B7C-2DAD-D5001E971CE7}"/>
              </a:ext>
            </a:extLst>
          </p:cNvPr>
          <p:cNvSpPr txBox="1"/>
          <p:nvPr/>
        </p:nvSpPr>
        <p:spPr>
          <a:xfrm>
            <a:off x="23067114" y="-6960990"/>
            <a:ext cx="22146132" cy="4082310"/>
          </a:xfrm>
          <a:prstGeom prst="rect">
            <a:avLst/>
          </a:prstGeom>
          <a:noFill/>
          <a:ln>
            <a:noFill/>
          </a:ln>
        </p:spPr>
        <p:txBody>
          <a:bodyPr spcFirstLastPara="1" wrap="square" lIns="650132" tIns="650132" rIns="650132" bIns="650132" anchor="t" anchorCtr="0">
            <a:spAutoFit/>
          </a:bodyPr>
          <a:lstStyle/>
          <a:p>
            <a:pPr>
              <a:lnSpc>
                <a:spcPct val="115000"/>
              </a:lnSpc>
            </a:pPr>
            <a:r>
              <a:rPr lang="en" sz="7824" b="1" u="sng" dirty="0">
                <a:solidFill>
                  <a:schemeClr val="dk1"/>
                </a:solidFill>
              </a:rPr>
              <a:t>4B</a:t>
            </a:r>
            <a:r>
              <a:rPr lang="en" sz="7824" dirty="0">
                <a:solidFill>
                  <a:schemeClr val="dk1"/>
                </a:solidFill>
              </a:rPr>
              <a:t>:</a:t>
            </a:r>
            <a:endParaRPr sz="7824" dirty="0">
              <a:solidFill>
                <a:schemeClr val="dk1"/>
              </a:solidFill>
            </a:endParaRPr>
          </a:p>
          <a:p>
            <a:pPr>
              <a:lnSpc>
                <a:spcPct val="115000"/>
              </a:lnSpc>
            </a:pPr>
            <a:endParaRPr sz="7824" dirty="0">
              <a:solidFill>
                <a:schemeClr val="dk1"/>
              </a:solidFill>
            </a:endParaRPr>
          </a:p>
        </p:txBody>
      </p:sp>
      <p:sp>
        <p:nvSpPr>
          <p:cNvPr id="9" name="TextBox 8">
            <a:extLst>
              <a:ext uri="{FF2B5EF4-FFF2-40B4-BE49-F238E27FC236}">
                <a16:creationId xmlns:a16="http://schemas.microsoft.com/office/drawing/2014/main" id="{35E81152-453B-A677-83B9-8D4CD7B3CA73}"/>
              </a:ext>
            </a:extLst>
          </p:cNvPr>
          <p:cNvSpPr txBox="1"/>
          <p:nvPr/>
        </p:nvSpPr>
        <p:spPr>
          <a:xfrm>
            <a:off x="14318745" y="207677"/>
            <a:ext cx="1219200" cy="1077218"/>
          </a:xfrm>
          <a:prstGeom prst="rect">
            <a:avLst/>
          </a:prstGeom>
          <a:noFill/>
        </p:spPr>
        <p:txBody>
          <a:bodyPr wrap="square" rtlCol="0">
            <a:spAutoFit/>
          </a:bodyPr>
          <a:lstStyle/>
          <a:p>
            <a:r>
              <a:rPr lang="en-US" sz="6400" dirty="0"/>
              <a:t>B</a:t>
            </a:r>
          </a:p>
        </p:txBody>
      </p:sp>
      <p:sp>
        <p:nvSpPr>
          <p:cNvPr id="10" name="TextBox 9">
            <a:extLst>
              <a:ext uri="{FF2B5EF4-FFF2-40B4-BE49-F238E27FC236}">
                <a16:creationId xmlns:a16="http://schemas.microsoft.com/office/drawing/2014/main" id="{901EF734-8A36-98A7-A442-904E2E8909BE}"/>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4" name="TextBox 13">
            <a:extLst>
              <a:ext uri="{FF2B5EF4-FFF2-40B4-BE49-F238E27FC236}">
                <a16:creationId xmlns:a16="http://schemas.microsoft.com/office/drawing/2014/main" id="{CC5164BA-4305-049C-4946-E1511CC98948}"/>
              </a:ext>
            </a:extLst>
          </p:cNvPr>
          <p:cNvSpPr txBox="1"/>
          <p:nvPr/>
        </p:nvSpPr>
        <p:spPr>
          <a:xfrm>
            <a:off x="17332037" y="993945"/>
            <a:ext cx="1690254" cy="461665"/>
          </a:xfrm>
          <a:prstGeom prst="rect">
            <a:avLst/>
          </a:prstGeom>
          <a:noFill/>
        </p:spPr>
        <p:txBody>
          <a:bodyPr wrap="square" rtlCol="0">
            <a:spAutoFit/>
          </a:bodyPr>
          <a:lstStyle/>
          <a:p>
            <a:pPr algn="ctr"/>
            <a:r>
              <a:rPr lang="en-US" sz="2400" b="1" dirty="0"/>
              <a:t>Ambient</a:t>
            </a:r>
          </a:p>
        </p:txBody>
      </p:sp>
      <p:sp>
        <p:nvSpPr>
          <p:cNvPr id="15" name="Right Brace 14">
            <a:extLst>
              <a:ext uri="{FF2B5EF4-FFF2-40B4-BE49-F238E27FC236}">
                <a16:creationId xmlns:a16="http://schemas.microsoft.com/office/drawing/2014/main" id="{795C9982-16BC-17DC-5CFF-8BE317B47A9E}"/>
              </a:ext>
            </a:extLst>
          </p:cNvPr>
          <p:cNvSpPr/>
          <p:nvPr/>
        </p:nvSpPr>
        <p:spPr>
          <a:xfrm rot="16200000">
            <a:off x="18024764" y="1072378"/>
            <a:ext cx="304800" cy="107721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B66CFC37-B52C-5A7F-7832-FBAF57422873}"/>
              </a:ext>
            </a:extLst>
          </p:cNvPr>
          <p:cNvSpPr txBox="1"/>
          <p:nvPr/>
        </p:nvSpPr>
        <p:spPr>
          <a:xfrm>
            <a:off x="19902539" y="993944"/>
            <a:ext cx="1690254" cy="461665"/>
          </a:xfrm>
          <a:prstGeom prst="rect">
            <a:avLst/>
          </a:prstGeom>
          <a:noFill/>
        </p:spPr>
        <p:txBody>
          <a:bodyPr wrap="square" rtlCol="0">
            <a:spAutoFit/>
          </a:bodyPr>
          <a:lstStyle/>
          <a:p>
            <a:pPr algn="ctr"/>
            <a:r>
              <a:rPr lang="en-US" sz="2400" b="1" dirty="0"/>
              <a:t>Stressed</a:t>
            </a:r>
          </a:p>
        </p:txBody>
      </p:sp>
      <p:sp>
        <p:nvSpPr>
          <p:cNvPr id="17" name="Right Brace 16">
            <a:extLst>
              <a:ext uri="{FF2B5EF4-FFF2-40B4-BE49-F238E27FC236}">
                <a16:creationId xmlns:a16="http://schemas.microsoft.com/office/drawing/2014/main" id="{5B2525A1-C3C9-885B-E6E8-63BD067506B5}"/>
              </a:ext>
            </a:extLst>
          </p:cNvPr>
          <p:cNvSpPr/>
          <p:nvPr/>
        </p:nvSpPr>
        <p:spPr>
          <a:xfrm rot="16200000">
            <a:off x="20595266" y="48894"/>
            <a:ext cx="304800" cy="309053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descr="Chart, scatter chart&#10;&#10;Description automatically generated">
            <a:extLst>
              <a:ext uri="{FF2B5EF4-FFF2-40B4-BE49-F238E27FC236}">
                <a16:creationId xmlns:a16="http://schemas.microsoft.com/office/drawing/2014/main" id="{0AA51FD5-FC25-2DD6-CDE9-1953AD188588}"/>
              </a:ext>
            </a:extLst>
          </p:cNvPr>
          <p:cNvPicPr>
            <a:picLocks noChangeAspect="1"/>
          </p:cNvPicPr>
          <p:nvPr/>
        </p:nvPicPr>
        <p:blipFill>
          <a:blip r:embed="rId4"/>
          <a:stretch>
            <a:fillRect/>
          </a:stretch>
        </p:blipFill>
        <p:spPr>
          <a:xfrm>
            <a:off x="0" y="1116979"/>
            <a:ext cx="14268215" cy="102136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2355985"/>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5</a:t>
            </a:r>
            <a:r>
              <a:rPr lang="en" sz="52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a:t>
            </a:r>
            <a:r>
              <a:rPr lang="en" sz="5200" b="1" dirty="0">
                <a:solidFill>
                  <a:schemeClr val="dk1"/>
                </a:solidFill>
              </a:rPr>
              <a:t>(A)</a:t>
            </a:r>
            <a:r>
              <a:rPr lang="en" sz="5200" dirty="0">
                <a:solidFill>
                  <a:schemeClr val="dk1"/>
                </a:solidFill>
              </a:rPr>
              <a: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D5D722D9-BF4F-DDEA-155C-3C67067E13D4}"/>
              </a:ext>
            </a:extLst>
          </p:cNvPr>
          <p:cNvPicPr>
            <a:picLocks noChangeAspect="1"/>
          </p:cNvPicPr>
          <p:nvPr/>
        </p:nvPicPr>
        <p:blipFill>
          <a:blip r:embed="rId3"/>
          <a:stretch>
            <a:fillRect/>
          </a:stretch>
        </p:blipFill>
        <p:spPr>
          <a:xfrm>
            <a:off x="0" y="1"/>
            <a:ext cx="27432000" cy="250888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296CC5D-7DBE-37A6-66E9-DED0FF6954B2}"/>
              </a:ext>
            </a:extLst>
          </p:cNvPr>
          <p:cNvPicPr>
            <a:picLocks noChangeAspect="1"/>
          </p:cNvPicPr>
          <p:nvPr/>
        </p:nvPicPr>
        <p:blipFill>
          <a:blip r:embed="rId3"/>
          <a:stretch>
            <a:fillRect/>
          </a:stretch>
        </p:blipFill>
        <p:spPr>
          <a:xfrm rot="16200000">
            <a:off x="-1432490" y="14631446"/>
            <a:ext cx="22919844" cy="20054864"/>
          </a:xfrm>
          <a:prstGeom prst="rect">
            <a:avLst/>
          </a:prstGeom>
        </p:spPr>
      </p:pic>
      <p:sp>
        <p:nvSpPr>
          <p:cNvPr id="99" name="Google Shape;99;p20"/>
          <p:cNvSpPr txBox="1"/>
          <p:nvPr/>
        </p:nvSpPr>
        <p:spPr>
          <a:xfrm rot="16200000">
            <a:off x="4334634" y="15720232"/>
            <a:ext cx="36576004" cy="5135547"/>
          </a:xfrm>
          <a:prstGeom prst="rect">
            <a:avLst/>
          </a:prstGeom>
          <a:noFill/>
          <a:ln>
            <a:noFill/>
          </a:ln>
        </p:spPr>
        <p:txBody>
          <a:bodyPr spcFirstLastPara="1" wrap="square" lIns="650132" tIns="650132" rIns="650132" bIns="650132" anchor="t" anchorCtr="0">
            <a:spAutoFit/>
          </a:bodyPr>
          <a:lstStyle/>
          <a:p>
            <a:pPr>
              <a:lnSpc>
                <a:spcPct val="115000"/>
              </a:lnSpc>
            </a:pPr>
            <a:r>
              <a:rPr lang="en" sz="3600" b="1" u="sng" dirty="0">
                <a:solidFill>
                  <a:schemeClr val="dk1"/>
                </a:solidFill>
              </a:rPr>
              <a:t>Figure 6</a:t>
            </a:r>
            <a:r>
              <a:rPr lang="en" sz="3600" dirty="0">
                <a:solidFill>
                  <a:schemeClr val="dk1"/>
                </a:solidFill>
              </a:rPr>
              <a:t>: Visualization of the 31 ASVs determined to be significantly differentialy abudant compared to “Non-bleached + Ambient” samples by DESEq2. </a:t>
            </a:r>
            <a:r>
              <a:rPr lang="en" sz="3600" b="1" dirty="0">
                <a:solidFill>
                  <a:schemeClr val="dk1"/>
                </a:solidFill>
              </a:rPr>
              <a:t>(A) </a:t>
            </a:r>
            <a:r>
              <a:rPr lang="en" sz="3600" dirty="0">
                <a:solidFill>
                  <a:schemeClr val="dk1"/>
                </a:solidFill>
              </a:rPr>
              <a:t>Dotplot of the log2 fold-change values for the 31 ASVs for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t>
            </a:r>
            <a:r>
              <a:rPr lang="en" sz="3600" b="1" dirty="0">
                <a:solidFill>
                  <a:schemeClr val="dk1"/>
                </a:solidFill>
              </a:rPr>
              <a:t>(B) and (C) </a:t>
            </a:r>
            <a:r>
              <a:rPr lang="en" sz="3600" dirty="0">
                <a:solidFill>
                  <a:schemeClr val="dk1"/>
                </a:solidFill>
              </a:rPr>
              <a:t>Boxplots of the relative abundance of significant ASVs enriched </a:t>
            </a:r>
            <a:r>
              <a:rPr lang="en" sz="3600" b="1" dirty="0">
                <a:solidFill>
                  <a:schemeClr val="dk1"/>
                </a:solidFill>
              </a:rPr>
              <a:t>(B) </a:t>
            </a:r>
            <a:r>
              <a:rPr lang="en" sz="3600" dirty="0">
                <a:solidFill>
                  <a:schemeClr val="dk1"/>
                </a:solidFill>
              </a:rPr>
              <a:t>or depleted </a:t>
            </a:r>
            <a:r>
              <a:rPr lang="en" sz="3600" b="1" dirty="0">
                <a:solidFill>
                  <a:schemeClr val="dk1"/>
                </a:solidFill>
              </a:rPr>
              <a:t>(C)</a:t>
            </a:r>
            <a:r>
              <a:rPr lang="en" sz="3600" dirty="0">
                <a:solidFill>
                  <a:schemeClr val="dk1"/>
                </a:solidFill>
              </a:rPr>
              <a:t> in any of the 3 coral stress treatments. Each plot is labeled accordig to the ASV family, genus, and number. Relative abundance was derived from the non-subsampled, raw abundance data used in DESEq2. Plots are seperated into labled columns indicating ehich treatment(s) ASVs are enriched in.</a:t>
            </a:r>
            <a:endParaRPr sz="3600" dirty="0">
              <a:solidFill>
                <a:schemeClr val="dk1"/>
              </a:solidFill>
            </a:endParaRPr>
          </a:p>
        </p:txBody>
      </p:sp>
      <p:pic>
        <p:nvPicPr>
          <p:cNvPr id="5" name="Picture 4" descr="Graphical user interface, application&#10;&#10;Description automatically generated">
            <a:extLst>
              <a:ext uri="{FF2B5EF4-FFF2-40B4-BE49-F238E27FC236}">
                <a16:creationId xmlns:a16="http://schemas.microsoft.com/office/drawing/2014/main" id="{64A39484-DC89-C406-472E-1A9C5E8E6065}"/>
              </a:ext>
            </a:extLst>
          </p:cNvPr>
          <p:cNvPicPr>
            <a:picLocks noChangeAspect="1"/>
          </p:cNvPicPr>
          <p:nvPr/>
        </p:nvPicPr>
        <p:blipFill>
          <a:blip r:embed="rId4"/>
          <a:stretch>
            <a:fillRect/>
          </a:stretch>
        </p:blipFill>
        <p:spPr>
          <a:xfrm rot="16200000">
            <a:off x="3193781" y="-3193781"/>
            <a:ext cx="13667302" cy="20054866"/>
          </a:xfrm>
          <a:prstGeom prst="rect">
            <a:avLst/>
          </a:prstGeom>
        </p:spPr>
      </p:pic>
      <p:sp>
        <p:nvSpPr>
          <p:cNvPr id="4" name="TextBox 3">
            <a:extLst>
              <a:ext uri="{FF2B5EF4-FFF2-40B4-BE49-F238E27FC236}">
                <a16:creationId xmlns:a16="http://schemas.microsoft.com/office/drawing/2014/main" id="{220CB746-147F-A6E7-F9DC-E3290323C1A6}"/>
              </a:ext>
            </a:extLst>
          </p:cNvPr>
          <p:cNvSpPr txBox="1"/>
          <p:nvPr/>
        </p:nvSpPr>
        <p:spPr>
          <a:xfrm rot="16200000">
            <a:off x="-24830" y="12507947"/>
            <a:ext cx="1219200" cy="1077218"/>
          </a:xfrm>
          <a:prstGeom prst="rect">
            <a:avLst/>
          </a:prstGeom>
          <a:noFill/>
        </p:spPr>
        <p:txBody>
          <a:bodyPr wrap="square" rtlCol="0">
            <a:spAutoFit/>
          </a:bodyPr>
          <a:lstStyle/>
          <a:p>
            <a:r>
              <a:rPr lang="en-US" sz="6400" dirty="0"/>
              <a:t>B</a:t>
            </a:r>
          </a:p>
        </p:txBody>
      </p:sp>
      <p:sp>
        <p:nvSpPr>
          <p:cNvPr id="11" name="TextBox 10">
            <a:extLst>
              <a:ext uri="{FF2B5EF4-FFF2-40B4-BE49-F238E27FC236}">
                <a16:creationId xmlns:a16="http://schemas.microsoft.com/office/drawing/2014/main" id="{837B725C-65A8-312F-D7B0-190D40ACF4FF}"/>
              </a:ext>
            </a:extLst>
          </p:cNvPr>
          <p:cNvSpPr txBox="1"/>
          <p:nvPr/>
        </p:nvSpPr>
        <p:spPr>
          <a:xfrm rot="16200000">
            <a:off x="10592372" y="12507947"/>
            <a:ext cx="1219200" cy="1077218"/>
          </a:xfrm>
          <a:prstGeom prst="rect">
            <a:avLst/>
          </a:prstGeom>
          <a:noFill/>
        </p:spPr>
        <p:txBody>
          <a:bodyPr wrap="square" rtlCol="0">
            <a:spAutoFit/>
          </a:bodyPr>
          <a:lstStyle/>
          <a:p>
            <a:r>
              <a:rPr lang="en-US" sz="6400" dirty="0"/>
              <a:t>C</a:t>
            </a:r>
          </a:p>
        </p:txBody>
      </p:sp>
      <p:sp>
        <p:nvSpPr>
          <p:cNvPr id="13" name="TextBox 12">
            <a:extLst>
              <a:ext uri="{FF2B5EF4-FFF2-40B4-BE49-F238E27FC236}">
                <a16:creationId xmlns:a16="http://schemas.microsoft.com/office/drawing/2014/main" id="{552A8021-D183-3525-E0F7-EF2FF4FBB6E0}"/>
              </a:ext>
            </a:extLst>
          </p:cNvPr>
          <p:cNvSpPr txBox="1"/>
          <p:nvPr/>
        </p:nvSpPr>
        <p:spPr>
          <a:xfrm rot="16200000">
            <a:off x="-24832" y="35427793"/>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1769715"/>
            </a:xfrm>
            <a:prstGeom prst="rect">
              <a:avLst/>
            </a:prstGeom>
            <a:noFill/>
          </p:spPr>
          <p:txBody>
            <a:bodyPr wrap="square" rtlCol="0">
              <a:spAutoFit/>
            </a:bodyPr>
            <a:lstStyle/>
            <a:p>
              <a:pPr algn="ctr"/>
              <a:r>
                <a:rPr lang="en-US" sz="112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1769715"/>
            </a:xfrm>
            <a:prstGeom prst="rect">
              <a:avLst/>
            </a:prstGeom>
            <a:noFill/>
          </p:spPr>
          <p:txBody>
            <a:bodyPr wrap="square" rtlCol="0">
              <a:spAutoFit/>
            </a:bodyPr>
            <a:lstStyle/>
            <a:p>
              <a:pPr algn="ctr"/>
              <a:r>
                <a:rPr lang="en-US" sz="112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7022</TotalTime>
  <Words>1286</Words>
  <Application>Microsoft Office PowerPoint</Application>
  <PresentationFormat>Custom</PresentationFormat>
  <Paragraphs>37</Paragraphs>
  <Slides>18</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lpstr>PowerPoint Presentation</vt:lpstr>
      <vt:lpstr>S10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30</cp:revision>
  <dcterms:modified xsi:type="dcterms:W3CDTF">2022-08-30T07:10:04Z</dcterms:modified>
</cp:coreProperties>
</file>